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8"/>
  </p:notesMasterIdLst>
  <p:sldIdLst>
    <p:sldId id="364" r:id="rId2"/>
    <p:sldId id="316" r:id="rId3"/>
    <p:sldId id="309" r:id="rId4"/>
    <p:sldId id="317" r:id="rId5"/>
    <p:sldId id="366" r:id="rId6"/>
    <p:sldId id="318" r:id="rId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1412" autoAdjust="0"/>
  </p:normalViewPr>
  <p:slideViewPr>
    <p:cSldViewPr>
      <p:cViewPr>
        <p:scale>
          <a:sx n="50" d="100"/>
          <a:sy n="50" d="100"/>
        </p:scale>
        <p:origin x="-1128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33062-A5A6-469F-A0A8-A356D24263F9}" type="datetimeFigureOut">
              <a:rPr lang="en-US" smtClean="0"/>
              <a:pPr/>
              <a:t>5/30/2016</a:t>
            </a:fld>
            <a:endParaRPr lang="en-US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A0DAA-44EB-4372-A1E5-DFAFE62E0A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961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B4F246-48A8-4CFA-A68D-04C8E5AC54B6}" type="slidenum">
              <a:rPr lang="ru-RU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8" y="4715154"/>
            <a:ext cx="4984962" cy="44669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CC3BD-F611-4189-97A4-6C47E12761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30.05.2016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979712" y="5157192"/>
            <a:ext cx="4747879" cy="357190"/>
            <a:chOff x="0" y="3840"/>
            <a:chExt cx="5760" cy="144"/>
          </a:xfrm>
        </p:grpSpPr>
        <p:sp>
          <p:nvSpPr>
            <p:cNvPr id="18" name="Rectangle 31"/>
            <p:cNvSpPr>
              <a:spLocks noChangeArrowheads="1"/>
            </p:cNvSpPr>
            <p:nvPr/>
          </p:nvSpPr>
          <p:spPr bwMode="auto">
            <a:xfrm>
              <a:off x="0" y="3840"/>
              <a:ext cx="5760" cy="4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lIns="99569" tIns="49785" rIns="99569" bIns="49785" anchor="ctr"/>
            <a:lstStyle/>
            <a:p>
              <a:pPr defTabSz="995363">
                <a:defRPr/>
              </a:pPr>
              <a:endParaRPr lang="ru-RU" dirty="0"/>
            </a:p>
          </p:txBody>
        </p:sp>
        <p:sp>
          <p:nvSpPr>
            <p:cNvPr id="20" name="Rectangle 32"/>
            <p:cNvSpPr>
              <a:spLocks noChangeArrowheads="1"/>
            </p:cNvSpPr>
            <p:nvPr/>
          </p:nvSpPr>
          <p:spPr bwMode="auto">
            <a:xfrm>
              <a:off x="0" y="3936"/>
              <a:ext cx="5760" cy="4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lIns="99569" tIns="49785" rIns="99569" bIns="49785" anchor="ctr"/>
            <a:lstStyle/>
            <a:p>
              <a:pPr defTabSz="995363">
                <a:defRPr/>
              </a:pPr>
              <a:endParaRPr lang="ru-RU" dirty="0"/>
            </a:p>
          </p:txBody>
        </p:sp>
        <p:sp>
          <p:nvSpPr>
            <p:cNvPr id="21" name="Rectangle 33"/>
            <p:cNvSpPr>
              <a:spLocks noChangeArrowheads="1"/>
            </p:cNvSpPr>
            <p:nvPr/>
          </p:nvSpPr>
          <p:spPr bwMode="auto">
            <a:xfrm>
              <a:off x="0" y="3888"/>
              <a:ext cx="5760" cy="4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FF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lIns="99569" tIns="49785" rIns="99569" bIns="49785" anchor="ctr"/>
            <a:lstStyle/>
            <a:p>
              <a:pPr defTabSz="995363">
                <a:defRPr/>
              </a:pPr>
              <a:endParaRPr lang="ru-RU" dirty="0"/>
            </a:p>
          </p:txBody>
        </p:sp>
      </p:grp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323528" y="1268760"/>
            <a:ext cx="835268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sz="20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 eaLnBrk="0" hangingPunct="0"/>
            <a:endParaRPr lang="ru-RU" sz="20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 eaLnBrk="0" hangingPunct="0"/>
            <a:endParaRPr lang="ru-RU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 eaLnBrk="0" hangingPunct="0"/>
            <a:endParaRPr lang="ru-RU" sz="20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 eaLnBrk="0" hangingPunct="0"/>
            <a:endParaRPr lang="ru-RU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 eaLnBrk="0" hangingPunct="0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проделанной работе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согласно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факсограммы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АОТ/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3542-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.201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lang="ru-RU" sz="20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 eaLnBrk="0" hangingPunct="0"/>
            <a:endParaRPr lang="ru-RU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 eaLnBrk="0" hangingPunct="0"/>
            <a:endParaRPr lang="ru-RU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 eaLnBrk="0" hangingPunct="0"/>
            <a:endParaRPr lang="ru-RU" sz="20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 eaLnBrk="0" hangingPunct="0"/>
            <a:endParaRPr lang="ru-RU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 eaLnBrk="0" hangingPunct="0"/>
            <a:endParaRPr lang="ru-RU" sz="20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 eaLnBrk="0" hangingPunct="0"/>
            <a:endParaRPr lang="ru-RU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55767" name="Object 4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754362"/>
              </p:ext>
            </p:extLst>
          </p:nvPr>
        </p:nvGraphicFramePr>
        <p:xfrm>
          <a:off x="8305109" y="368130"/>
          <a:ext cx="838889" cy="848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7" name="CorelDRAW" r:id="rId4" imgW="732240" imgH="732240" progId="">
                  <p:embed/>
                </p:oleObj>
              </mc:Choice>
              <mc:Fallback>
                <p:oleObj name="CorelDRAW" r:id="rId4" imgW="732240" imgH="732240" progId="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109" y="368130"/>
                        <a:ext cx="838889" cy="8486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310163" y="5770689"/>
            <a:ext cx="2041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ТЧЭ-1 Уральск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Object 24" descr="npo0000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/>
          <a:stretch>
            <a:fillRect/>
          </a:stretch>
        </p:blipFill>
        <p:spPr bwMode="auto">
          <a:xfrm>
            <a:off x="2267744" y="2636913"/>
            <a:ext cx="439248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077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543824" cy="928694"/>
          </a:xfrm>
        </p:spPr>
        <p:txBody>
          <a:bodyPr anchor="ctr"/>
          <a:lstStyle/>
          <a:p>
            <a:pPr algn="ctr" eaLnBrk="1" hangingPunct="1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«Железная дорога- зона повышенной опасности»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9" y="0"/>
            <a:ext cx="1285852" cy="107154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0" y="1071546"/>
            <a:ext cx="9144000" cy="45719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700808"/>
            <a:ext cx="7889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1105625"/>
            <a:ext cx="75608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endParaRPr lang="ru-RU" b="1" dirty="0" smtClean="0">
              <a:solidFill>
                <a:prstClr val="white"/>
              </a:solidFill>
              <a:latin typeface="Times New Roman" pitchFamily="18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+mj-cs"/>
              </a:rPr>
              <a:t>В целях предупреждения несчастных случаев на объектах железнодорожного транспорта  направленных  на осуществление профилактических  мер на предупреждение травматизма несчастных случаев с о школьниками и детьми  дошкольного возраста находящиеся на путях,   согласно </a:t>
            </a:r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ea typeface="+mj-ea"/>
                <a:cs typeface="+mj-cs"/>
              </a:rPr>
              <a:t>факсограммы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+mj-cs"/>
              </a:rPr>
              <a:t> АОТ/3542-ш от</a:t>
            </a:r>
          </a:p>
          <a:p>
            <a:pPr lvl="0" algn="ctr">
              <a:spcBef>
                <a:spcPct val="0"/>
              </a:spcBef>
            </a:pP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+mj-cs"/>
              </a:rPr>
              <a:t>18.05.2016года   Н. </a:t>
            </a:r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ea typeface="+mj-ea"/>
                <a:cs typeface="+mj-cs"/>
              </a:rPr>
              <a:t>Кучербаева</a:t>
            </a:r>
            <a:endParaRPr lang="ru-RU" b="1" dirty="0" smtClean="0">
              <a:solidFill>
                <a:prstClr val="white"/>
              </a:solidFill>
              <a:latin typeface="Times New Roman" pitchFamily="18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+mj-cs"/>
              </a:rPr>
              <a:t>Руководство Уральского эксплуатационного  локомотивного депо сообщает, что по депо  проведена следующая работа: </a:t>
            </a:r>
          </a:p>
          <a:p>
            <a:pPr lvl="0" algn="ctr">
              <a:spcBef>
                <a:spcPct val="0"/>
              </a:spcBef>
            </a:pP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+mj-cs"/>
              </a:rPr>
              <a:t>1.       Составлен план мероприятий,  срок  исполнения, кто является</a:t>
            </a:r>
          </a:p>
          <a:p>
            <a:pPr marL="342900" lvl="0" indent="-342900" algn="ctr">
              <a:spcBef>
                <a:spcPct val="0"/>
              </a:spcBef>
            </a:pP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+mj-cs"/>
              </a:rPr>
              <a:t>     исполнителем мероприятий утвержденный  директором депо.</a:t>
            </a:r>
          </a:p>
          <a:p>
            <a:pPr marL="342900" lvl="0" indent="-342900" algn="ctr">
              <a:spcBef>
                <a:spcPct val="0"/>
              </a:spcBef>
            </a:pP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+mj-cs"/>
              </a:rPr>
              <a:t>  2.  Инженером по охране труда </a:t>
            </a:r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ea typeface="+mj-ea"/>
                <a:cs typeface="+mj-cs"/>
              </a:rPr>
              <a:t>Тукашевой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+mj-cs"/>
              </a:rPr>
              <a:t> Н.С.  совместно с председателем Профсоюзного комитета </a:t>
            </a:r>
            <a:r>
              <a:rPr lang="ru-RU" b="1" dirty="0" err="1" smtClean="0">
                <a:solidFill>
                  <a:prstClr val="white"/>
                </a:solidFill>
                <a:latin typeface="Times New Roman" pitchFamily="18" charset="0"/>
                <a:ea typeface="+mj-ea"/>
                <a:cs typeface="+mj-cs"/>
              </a:rPr>
              <a:t>Каниевым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+mj-cs"/>
              </a:rPr>
              <a:t> К.К.   посетили близлежащие с железной дорогой 4 школы, провели с учениками открытые уроки, а так же профилактические беседы на тему: «Железная дорога-зона повышенной опасности»</a:t>
            </a:r>
          </a:p>
          <a:p>
            <a:pPr lvl="0" algn="ctr">
              <a:spcBef>
                <a:spcPct val="0"/>
              </a:spcBef>
            </a:pP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615262" cy="847708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«Железная дорога- зона повышенной опасности»</a:t>
            </a:r>
          </a:p>
        </p:txBody>
      </p:sp>
      <p:pic>
        <p:nvPicPr>
          <p:cNvPr id="16282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7" y="0"/>
            <a:ext cx="1214414" cy="100010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0" y="1000108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87042" name="Picture 2" descr="C:\Users\tukasheva_n\Desktop\Новая папка (5)\139PHOTO\SAM_0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4860032" cy="2880320"/>
          </a:xfrm>
          <a:prstGeom prst="rect">
            <a:avLst/>
          </a:prstGeom>
          <a:noFill/>
        </p:spPr>
      </p:pic>
      <p:pic>
        <p:nvPicPr>
          <p:cNvPr id="87043" name="Picture 3" descr="C:\Users\tukasheva_n\Desktop\Новая папка (5)\139PHOTO\SAM_01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052736"/>
            <a:ext cx="4427985" cy="2853755"/>
          </a:xfrm>
          <a:prstGeom prst="rect">
            <a:avLst/>
          </a:prstGeom>
          <a:noFill/>
        </p:spPr>
      </p:pic>
      <p:pic>
        <p:nvPicPr>
          <p:cNvPr id="87044" name="Picture 4" descr="C:\Users\tukasheva_n\Desktop\Новая папка (5)\139PHOTO\SAM_01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32237"/>
            <a:ext cx="4716016" cy="2925763"/>
          </a:xfrm>
          <a:prstGeom prst="rect">
            <a:avLst/>
          </a:prstGeom>
          <a:noFill/>
        </p:spPr>
      </p:pic>
      <p:pic>
        <p:nvPicPr>
          <p:cNvPr id="87045" name="Picture 5" descr="C:\Users\tukasheva_n\Desktop\Новая папка (5)\139PHOTO\SAM_01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933056"/>
            <a:ext cx="4427984" cy="2924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15238" cy="771508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«Железная дорога-зона повышенной опасности»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9331" y="0"/>
            <a:ext cx="1494670" cy="114298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0" y="1142984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2" name="Picture 2" descr="C:\Users\tukasheva_n\Desktop\Новая папка (5)\WhatsApp Images\IMG-20160525-WA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4716016" cy="2664296"/>
          </a:xfrm>
          <a:prstGeom prst="rect">
            <a:avLst/>
          </a:prstGeom>
          <a:noFill/>
        </p:spPr>
      </p:pic>
      <p:pic>
        <p:nvPicPr>
          <p:cNvPr id="3" name="Picture 3" descr="C:\Users\tukasheva_n\Desktop\Новая папка (5)\WhatsApp Images\IMG-20160525-WA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124744"/>
            <a:ext cx="4644008" cy="2664296"/>
          </a:xfrm>
          <a:prstGeom prst="rect">
            <a:avLst/>
          </a:prstGeom>
          <a:noFill/>
        </p:spPr>
      </p:pic>
      <p:pic>
        <p:nvPicPr>
          <p:cNvPr id="87044" name="Picture 4" descr="C:\Users\tukasheva_n\Desktop\Новая папка (5)\WhatsApp Images\IMG-20160525-WA0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89040"/>
            <a:ext cx="4499992" cy="3068960"/>
          </a:xfrm>
          <a:prstGeom prst="rect">
            <a:avLst/>
          </a:prstGeom>
          <a:noFill/>
        </p:spPr>
      </p:pic>
      <p:pic>
        <p:nvPicPr>
          <p:cNvPr id="87045" name="Picture 5" descr="C:\Users\tukasheva_n\Desktop\Новая папка (5)\Фотографии0001\Фото06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3789040"/>
            <a:ext cx="4644008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7067128" cy="184598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«Железная дорога-зона повышенной  опасности»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1. 23  мая   2016 года была  проведена  профилактическая беседа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в школе №26, среди учащихся 2-7 классов, в количестве 390 человек на тему «Железная дорога- Зона повышенной опасности»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Так же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23  мая  2016года  была проведена беседа с учащимися  средней общеобразовательной школы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№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45, среди 5-7 классов. , в количестве  200 человек.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24 мая проведена профилактическая беседа  в средней школе №4 среди учащихся  2-7 классов , в количестве 185 человек.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Так же проведена профилактическая беседа  в средней школе № 25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среди 5- 7 классов, в количестве 200 учеников.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        2.  На  организацию выступления  в СМИ в т.ч.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публикация в местных, районных и областных газетах общую информацию о количестве допущенных случаях наездов на людей с комментариями о последствиях случаев наезда  ( статья  на половину страницы  стоит 67 тыс.тенге, на четверть странице 18 тыс.тенге) не предоставляется возможным в связи с отсутствием финансирования.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  3.  На технических занятиях  локомотивным бригадам постоянно доводится  до сведения о проявлений особой бдительности при следовании населенных пунктов, принимая заблаговременные меры к снижению скорости, вплоть до остановки поезда при появлении препятствий.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                        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0"/>
            <a:ext cx="1357290" cy="107154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94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067128" cy="928694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</a:rPr>
              <a:t>     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«Железная дорога-зона повышенной опасности»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0"/>
            <a:ext cx="1357290" cy="107154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0" y="1071546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8066" name="Picture 2" descr="C:\Users\tukasheva_n\Desktop\Новая папка (5)\Фотографии0001\Фото06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4427984" cy="3096344"/>
          </a:xfrm>
          <a:prstGeom prst="rect">
            <a:avLst/>
          </a:prstGeom>
          <a:noFill/>
        </p:spPr>
      </p:pic>
      <p:pic>
        <p:nvPicPr>
          <p:cNvPr id="88067" name="Picture 3" descr="C:\Users\tukasheva_n\Desktop\Новая папка (5)\WhatsApp Images\IMG-20160525-WA0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2149" y="1052736"/>
            <a:ext cx="4751851" cy="3096344"/>
          </a:xfrm>
          <a:prstGeom prst="rect">
            <a:avLst/>
          </a:prstGeom>
          <a:noFill/>
        </p:spPr>
      </p:pic>
      <p:pic>
        <p:nvPicPr>
          <p:cNvPr id="88068" name="Picture 4" descr="C:\Users\tukasheva_n\Desktop\Новая папка (5)\139PHOTO\SAM_01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32237"/>
            <a:ext cx="4427984" cy="2925763"/>
          </a:xfrm>
          <a:prstGeom prst="rect">
            <a:avLst/>
          </a:prstGeom>
          <a:noFill/>
        </p:spPr>
      </p:pic>
      <p:pic>
        <p:nvPicPr>
          <p:cNvPr id="88069" name="Picture 5" descr="C:\Users\tukasheva_n\Desktop\Новая папка (5)\139PHOTO\SAM_01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3932237"/>
            <a:ext cx="4716016" cy="2925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3185</TotalTime>
  <Words>164</Words>
  <Application>Microsoft Office PowerPoint</Application>
  <PresentationFormat>Экран (4:3)</PresentationFormat>
  <Paragraphs>30</Paragraphs>
  <Slides>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Поток</vt:lpstr>
      <vt:lpstr>CorelDRAW</vt:lpstr>
      <vt:lpstr>Презентация PowerPoint</vt:lpstr>
      <vt:lpstr>«Железная дорога- зона повышенной опасности»</vt:lpstr>
      <vt:lpstr>«Железная дорога- зона повышенной опасности»</vt:lpstr>
      <vt:lpstr>«Железная дорога-зона повышенной опасности»</vt:lpstr>
      <vt:lpstr>                «Железная дорога-зона повышенной  опасности»     1. 23  мая   2016 года была  проведена  профилактическая беседа  в школе №26, среди учащихся 2-7 классов, в количестве 390 человек на тему «Железная дорога- Зона повышенной опасности» Так же 23  мая  2016года  была проведена беседа с учащимися  средней общеобразовательной школы № 45, среди 5-7 классов. , в количестве  200 человек. 24 мая проведена профилактическая беседа  в средней школе №4 среди учащихся  2-7 классов , в количестве 185 человек. Так же проведена профилактическая беседа  в средней школе № 25  среди 5- 7 классов, в количестве 200 учеников.         2.  На  организацию выступления  в СМИ в т.ч.  публикация в местных, районных и областных газетах общую информацию о количестве допущенных случаях наездов на людей с комментариями о последствиях случаев наезда  ( статья  на половину страницы  стоит 67 тыс.тенге, на четверть странице 18 тыс.тенге) не предоставляется возможным в связи с отсутствием финансирования.   3.  На технических занятиях  локомотивным бригадам постоянно доводится  до сведения о проявлений особой бдительности при следовании населенных пунктов, принимая заблаговременные меры к снижению скорости, вплоть до остановки поезда при появлении препятствий.                                </vt:lpstr>
      <vt:lpstr>      «Железная дорога-зона повышенной опасности»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Нургуль С. Тукашева</dc:creator>
  <cp:lastModifiedBy>Любовь E Подоляк</cp:lastModifiedBy>
  <cp:revision>445</cp:revision>
  <dcterms:modified xsi:type="dcterms:W3CDTF">2016-05-30T03:33:12Z</dcterms:modified>
</cp:coreProperties>
</file>